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p:restoredTop sz="85211"/>
  </p:normalViewPr>
  <p:slideViewPr>
    <p:cSldViewPr snapToGrid="0" snapToObjects="1">
      <p:cViewPr varScale="1">
        <p:scale>
          <a:sx n="104" d="100"/>
          <a:sy n="104" d="100"/>
        </p:scale>
        <p:origin x="104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Ritra01/IBM-Data-%20Science-%20Project/blob/main/Data%20Collection%20wit%20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cedit/IBM_applied_data_science/blob/main/Week_2_Exploratory%20Data%20Analysis/EDA%20with%20Visualization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cedit/IBM_applied_data_science/blob/main/Week_3_Interactive%20Visual%20Analytics%20and%20Dashboards/Data%20Visualiz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cedit/IBM_applied_data_science/blob/main/Week_3_Interactive%20Visual%20Analytics%20and%20Dashboards/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cedit/IBM_applied_data_science/blob/main/Week_4_Predictive_Analysis/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Fatih</a:t>
            </a:r>
            <a:r>
              <a:rPr lang="en-US" dirty="0">
                <a:solidFill>
                  <a:schemeClr val="bg2"/>
                </a:solidFill>
                <a:latin typeface="Abadi"/>
                <a:ea typeface="SF Pro" pitchFamily="2" charset="0"/>
                <a:cs typeface="SF Pro" pitchFamily="2" charset="0"/>
              </a:rPr>
              <a:t> Demir</a:t>
            </a:r>
          </a:p>
          <a:p>
            <a:r>
              <a:rPr lang="en-US" dirty="0">
                <a:solidFill>
                  <a:schemeClr val="bg2"/>
                </a:solidFill>
                <a:latin typeface="Abadi" panose="020B0604020104020204" pitchFamily="34" charset="0"/>
                <a:ea typeface="SF Pro" pitchFamily="2" charset="0"/>
                <a:cs typeface="SF Pro" pitchFamily="2" charset="0"/>
              </a:rPr>
              <a:t>7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a:t>
            </a:r>
            <a:r>
              <a:rPr lang="en-GB" sz="1800" dirty="0" err="1">
                <a:hlinkClick r:id="rId3"/>
              </a:rPr>
              <a:t>github.com</a:t>
            </a:r>
            <a:r>
              <a:rPr lang="en-GB" sz="1800" dirty="0">
                <a:hlinkClick r:id="rId3"/>
              </a:rPr>
              <a:t>/SouRitra01/IBM-Data- Science- Project/blob/main/Data%20Collection%20wit 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/SouRitra01/IBM-Data-Science-Project/blob/main/Data%20Wrangling.ipynb</a:t>
            </a:r>
            <a:r>
              <a:rPr lang="en-GB" sz="1800" dirty="0"/>
              <a:t> </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a:t>
            </a:r>
            <a:r>
              <a:rPr lang="en-GB" sz="1600" dirty="0" err="1">
                <a:hlinkClick r:id="rId3"/>
              </a:rPr>
              <a:t>github.com</a:t>
            </a:r>
            <a:r>
              <a:rPr lang="en-GB" sz="1600" dirty="0">
                <a:hlinkClick r:id="rId3"/>
              </a:rPr>
              <a:t>/SouRitra01/IBM-Data-Science-Project/blob/main/</a:t>
            </a:r>
            <a:r>
              <a:rPr lang="en-GB" sz="1600" dirty="0" err="1">
                <a:hlinkClick r:id="rId3"/>
              </a:rPr>
              <a:t>EDA.ipynb</a:t>
            </a:r>
            <a:r>
              <a:rPr lang="en-GB" sz="1600" dirty="0">
                <a:hlinkClick r:id="rId3"/>
              </a:rPr>
              <a:t>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06575"/>
            <a:ext cx="10944195" cy="4620636"/>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p>
          <a:p>
            <a:endParaRPr lang="en-GB" sz="1800" dirty="0">
              <a:effectLst/>
            </a:endParaRPr>
          </a:p>
          <a:p>
            <a:endParaRPr lang="en-GB" sz="1800" dirty="0">
              <a:effectLst/>
            </a:endParaRPr>
          </a:p>
          <a:p>
            <a:endParaRPr lang="en-GB" sz="1800" dirty="0"/>
          </a:p>
          <a:p>
            <a:endParaRPr lang="en-GB" sz="1800" dirty="0"/>
          </a:p>
          <a:p>
            <a:endParaRPr lang="en-GB" sz="1800" dirty="0">
              <a:effectLst/>
            </a:endParaRPr>
          </a:p>
          <a:p>
            <a:r>
              <a:rPr lang="en-GB" sz="1800" dirty="0" err="1"/>
              <a:t>Sourcecode:</a:t>
            </a:r>
            <a:r>
              <a:rPr lang="en-GB" sz="1600" dirty="0" err="1">
                <a:hlinkClick r:id="rId3"/>
              </a:rPr>
              <a:t>https</a:t>
            </a:r>
            <a:r>
              <a:rPr lang="en-GB" sz="1600" dirty="0">
                <a:hlinkClick r:id="rId3"/>
              </a:rPr>
              <a:t>://github.com/secedit/IBM_applied_data_science/blob/main/Week_2_Exploratory%20Data%20Analysis/EDA%20with%20Visualization1.ipynb</a:t>
            </a:r>
            <a:endParaRPr lang="en-GB" sz="16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026" name="Picture 2">
            <a:extLst>
              <a:ext uri="{FF2B5EF4-FFF2-40B4-BE49-F238E27FC236}">
                <a16:creationId xmlns:a16="http://schemas.microsoft.com/office/drawing/2014/main" id="{29DB457F-ADF1-90EE-0C1C-A27AD46FE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0" y="2849512"/>
            <a:ext cx="8225481" cy="270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823" y="1875054"/>
            <a:ext cx="10824518"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err="1"/>
              <a:t>Sourcecode:</a:t>
            </a:r>
            <a:r>
              <a:rPr lang="en-GB" sz="1600" dirty="0" err="1">
                <a:hlinkClick r:id="rId3"/>
              </a:rPr>
              <a:t>https</a:t>
            </a:r>
            <a:r>
              <a:rPr lang="en-GB" sz="1600" dirty="0">
                <a:hlinkClick r:id="rId3"/>
              </a:rPr>
              <a:t>://github.com/secedit/IBM_applied_data_science/blob/main/Week_3_Interactive%20Visual%20Analytics%20and%20Dashboards/Data%20Visualization%20with%20folium.ipynb</a:t>
            </a:r>
            <a:endParaRPr lang="en-GB" sz="16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solidFill>
                  <a:schemeClr val="accent3">
                    <a:lumMod val="25000"/>
                  </a:schemeClr>
                </a:solidFill>
                <a:latin typeface="Abadi"/>
                <a:hlinkClick r:id="rId3"/>
              </a:rPr>
              <a:t>https://</a:t>
            </a:r>
            <a:r>
              <a:rPr lang="en-US" sz="1600" dirty="0" err="1">
                <a:solidFill>
                  <a:schemeClr val="accent3">
                    <a:lumMod val="25000"/>
                  </a:schemeClr>
                </a:solidFill>
                <a:latin typeface="Abadi"/>
                <a:hlinkClick r:id="rId3"/>
              </a:rPr>
              <a:t>github.com</a:t>
            </a:r>
            <a:r>
              <a:rPr lang="en-US" sz="1600" dirty="0">
                <a:solidFill>
                  <a:schemeClr val="accent3">
                    <a:lumMod val="25000"/>
                  </a:schemeClr>
                </a:solidFill>
                <a:latin typeface="Abadi"/>
                <a:hlinkClick r:id="rId3"/>
              </a:rPr>
              <a:t>/</a:t>
            </a:r>
            <a:r>
              <a:rPr lang="en-US" sz="1600" dirty="0" err="1">
                <a:solidFill>
                  <a:schemeClr val="accent3">
                    <a:lumMod val="25000"/>
                  </a:schemeClr>
                </a:solidFill>
                <a:latin typeface="Abadi"/>
                <a:hlinkClick r:id="rId3"/>
              </a:rPr>
              <a:t>secedit</a:t>
            </a:r>
            <a:r>
              <a:rPr lang="en-US" sz="1600" dirty="0">
                <a:solidFill>
                  <a:schemeClr val="accent3">
                    <a:lumMod val="25000"/>
                  </a:schemeClr>
                </a:solidFill>
                <a:latin typeface="Abadi"/>
                <a:hlinkClick r:id="rId3"/>
              </a:rPr>
              <a:t>/</a:t>
            </a:r>
            <a:r>
              <a:rPr lang="en-US" sz="1600" dirty="0" err="1">
                <a:solidFill>
                  <a:schemeClr val="accent3">
                    <a:lumMod val="25000"/>
                  </a:schemeClr>
                </a:solidFill>
                <a:latin typeface="Abadi"/>
                <a:hlinkClick r:id="rId3"/>
              </a:rPr>
              <a:t>IBM_applied_data_science</a:t>
            </a:r>
            <a:r>
              <a:rPr lang="en-US" sz="1600" dirty="0">
                <a:solidFill>
                  <a:schemeClr val="accent3">
                    <a:lumMod val="25000"/>
                  </a:schemeClr>
                </a:solidFill>
                <a:latin typeface="Abadi"/>
                <a:hlinkClick r:id="rId3"/>
              </a:rPr>
              <a:t>/blob/main/Week_3_Interactive%20Visual%20Analytics%20and%20Dashboards/Build%20an%20Interactive%20Dashboard%20with%20Ploty%20Dash.ipynb</a:t>
            </a:r>
            <a:endParaRPr lang="en-US" sz="16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a:t>
            </a:r>
            <a:r>
              <a:rPr lang="en-US" sz="2200" dirty="0" err="1">
                <a:solidFill>
                  <a:srgbClr val="1C7DDB"/>
                </a:solidFill>
                <a:latin typeface="Abadi" panose="020B0604020104020204" pitchFamily="34" charset="0"/>
                <a:hlinkClick r:id="rId3"/>
              </a:rPr>
              <a:t>github.com</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secedit</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IBM_applied_data_science</a:t>
            </a:r>
            <a:r>
              <a:rPr lang="en-US" sz="2200" dirty="0">
                <a:solidFill>
                  <a:srgbClr val="1C7DDB"/>
                </a:solidFill>
                <a:latin typeface="Abadi" panose="020B0604020104020204" pitchFamily="34" charset="0"/>
                <a:hlinkClick r:id="rId3"/>
              </a:rPr>
              <a:t>/blob/main/Week_4_Predictive_Analysis/Machine_Learning_Prediction_Part_5.jupyterlite.ipynb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050" name="Picture 2">
            <a:extLst>
              <a:ext uri="{FF2B5EF4-FFF2-40B4-BE49-F238E27FC236}">
                <a16:creationId xmlns:a16="http://schemas.microsoft.com/office/drawing/2014/main" id="{5729A02C-1AEB-5CF3-35F2-21D0AA83F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95" y="2847975"/>
            <a:ext cx="1219200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3"/>
          <a:stretch>
            <a:fillRect/>
          </a:stretch>
        </p:blipFill>
        <p:spPr>
          <a:xfrm>
            <a:off x="4814959" y="1804395"/>
            <a:ext cx="6877050" cy="1971675"/>
          </a:xfrm>
          <a:prstGeom prst="rect">
            <a:avLst/>
          </a:prstGeom>
        </p:spPr>
      </p:pic>
      <p:pic>
        <p:nvPicPr>
          <p:cNvPr id="3074" name="Picture 2">
            <a:extLst>
              <a:ext uri="{FF2B5EF4-FFF2-40B4-BE49-F238E27FC236}">
                <a16:creationId xmlns:a16="http://schemas.microsoft.com/office/drawing/2014/main" id="{68D70533-175A-FDAB-D350-3FA524DBF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072" y="3530600"/>
            <a:ext cx="57023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4098" name="Picture 2">
            <a:extLst>
              <a:ext uri="{FF2B5EF4-FFF2-40B4-BE49-F238E27FC236}">
                <a16:creationId xmlns:a16="http://schemas.microsoft.com/office/drawing/2014/main" id="{2C4CAADB-4539-0EC9-BA91-250432362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286" y="2126810"/>
            <a:ext cx="6499655" cy="44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5122" name="Picture 2">
            <a:extLst>
              <a:ext uri="{FF2B5EF4-FFF2-40B4-BE49-F238E27FC236}">
                <a16:creationId xmlns:a16="http://schemas.microsoft.com/office/drawing/2014/main" id="{9D9E933F-8268-E3A2-4107-57F5EE5DB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884" y="3334609"/>
            <a:ext cx="50546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AutoShape 4">
            <a:extLst>
              <a:ext uri="{FF2B5EF4-FFF2-40B4-BE49-F238E27FC236}">
                <a16:creationId xmlns:a16="http://schemas.microsoft.com/office/drawing/2014/main" id="{F4D246CD-BD13-63BF-7060-FEC411693A22}"/>
              </a:ext>
            </a:extLst>
          </p:cNvPr>
          <p:cNvSpPr>
            <a:spLocks noChangeAspect="1" noChangeArrowheads="1"/>
          </p:cNvSpPr>
          <p:nvPr/>
        </p:nvSpPr>
        <p:spPr bwMode="auto">
          <a:xfrm>
            <a:off x="5943600" y="3276600"/>
            <a:ext cx="1530178" cy="15301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 name="Picture 9">
            <a:extLst>
              <a:ext uri="{FF2B5EF4-FFF2-40B4-BE49-F238E27FC236}">
                <a16:creationId xmlns:a16="http://schemas.microsoft.com/office/drawing/2014/main" id="{9FD689A3-417B-D0EB-D826-9AAF649F061B}"/>
              </a:ext>
            </a:extLst>
          </p:cNvPr>
          <p:cNvPicPr>
            <a:picLocks noChangeAspect="1"/>
          </p:cNvPicPr>
          <p:nvPr/>
        </p:nvPicPr>
        <p:blipFill>
          <a:blip r:embed="rId3"/>
          <a:stretch>
            <a:fillRect/>
          </a:stretch>
        </p:blipFill>
        <p:spPr>
          <a:xfrm>
            <a:off x="2261458" y="2885083"/>
            <a:ext cx="5955786" cy="38433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170" name="Picture 2">
            <a:extLst>
              <a:ext uri="{FF2B5EF4-FFF2-40B4-BE49-F238E27FC236}">
                <a16:creationId xmlns:a16="http://schemas.microsoft.com/office/drawing/2014/main" id="{C95D717A-23A6-606F-746F-036626741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212" y="2316272"/>
            <a:ext cx="5897665" cy="400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 Science-Project/blob/main/Data%20Collection%20API.ipynb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240</TotalTime>
  <Words>2093</Words>
  <Application>Microsoft Macintosh PowerPoint</Application>
  <PresentationFormat>Widescreen</PresentationFormat>
  <Paragraphs>230</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webss sddds</cp:lastModifiedBy>
  <cp:revision>229</cp:revision>
  <dcterms:created xsi:type="dcterms:W3CDTF">2021-04-29T18:58:34Z</dcterms:created>
  <dcterms:modified xsi:type="dcterms:W3CDTF">2023-12-07T20:14:16Z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